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6" r:id="rId2"/>
    <p:sldId id="263" r:id="rId3"/>
    <p:sldId id="264" r:id="rId4"/>
    <p:sldId id="265" r:id="rId5"/>
    <p:sldId id="266" r:id="rId6"/>
    <p:sldId id="267" r:id="rId7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2734"/>
            <a:ext cx="9143998" cy="1964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986134"/>
            <a:ext cx="7038573" cy="914977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99" y="1702375"/>
            <a:ext cx="1775801" cy="156376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3580701"/>
            <a:ext cx="7038574" cy="954058"/>
          </a:xfrm>
          <a:prstGeom prst="rect">
            <a:avLst/>
          </a:prstGeom>
          <a:solidFill>
            <a:srgbClr val="8FBD37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4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486415" y="957789"/>
            <a:ext cx="8244254" cy="5716611"/>
          </a:xfrm>
          <a:prstGeom prst="roundRect">
            <a:avLst>
              <a:gd name="adj" fmla="val 2939"/>
            </a:avLst>
          </a:prstGeom>
          <a:solidFill>
            <a:schemeClr val="bg1">
              <a:alpha val="97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300" y="1143328"/>
            <a:ext cx="7889049" cy="5081514"/>
          </a:xfrm>
        </p:spPr>
        <p:txBody>
          <a:bodyPr anchor="t"/>
          <a:lstStyle>
            <a:lvl1pPr marL="0" indent="0">
              <a:lnSpc>
                <a:spcPct val="100000"/>
              </a:lnSpc>
              <a:buClr>
                <a:srgbClr val="8FBD37"/>
              </a:buClr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rgbClr val="8FBD37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buClr>
                <a:srgbClr val="8FBD37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buClr>
                <a:srgbClr val="8FBD37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rgbClr val="8FBD37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4503" y="446451"/>
            <a:ext cx="8598435" cy="45719"/>
          </a:xfrm>
          <a:prstGeom prst="rect">
            <a:avLst/>
          </a:prstGeom>
          <a:solidFill>
            <a:srgbClr val="333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51944" y="446451"/>
            <a:ext cx="432092" cy="45719"/>
          </a:xfrm>
          <a:prstGeom prst="rect">
            <a:avLst/>
          </a:prstGeom>
          <a:solidFill>
            <a:srgbClr val="8F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554" y="23171"/>
            <a:ext cx="6602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92D050"/>
                </a:solidFill>
                <a:latin typeface="+mn-lt"/>
              </a:rPr>
              <a:t>O QUE SÃO AGENTES PATOGÉNICOS?</a:t>
            </a:r>
            <a:endParaRPr lang="pt-PT" sz="2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49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949593"/>
            <a:ext cx="7886700" cy="50714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30198" y="1694372"/>
            <a:ext cx="8083605" cy="2009332"/>
          </a:xfrm>
          <a:prstGeom prst="rect">
            <a:avLst/>
          </a:prstGeom>
          <a:solidFill>
            <a:srgbClr val="333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690643" y="1694372"/>
            <a:ext cx="476409" cy="2009332"/>
          </a:xfrm>
          <a:prstGeom prst="rect">
            <a:avLst/>
          </a:prstGeom>
          <a:solidFill>
            <a:srgbClr val="8F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7208" y="1694371"/>
            <a:ext cx="476409" cy="2009332"/>
          </a:xfrm>
          <a:prstGeom prst="rect">
            <a:avLst/>
          </a:prstGeom>
          <a:solidFill>
            <a:srgbClr val="8F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59644"/>
            <a:ext cx="7886700" cy="186722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51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486415" y="957789"/>
            <a:ext cx="8244254" cy="5716611"/>
          </a:xfrm>
          <a:prstGeom prst="roundRect">
            <a:avLst>
              <a:gd name="adj" fmla="val 2939"/>
            </a:avLst>
          </a:prstGeom>
          <a:solidFill>
            <a:schemeClr val="bg1">
              <a:alpha val="97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301" y="1121891"/>
            <a:ext cx="7889049" cy="4938179"/>
          </a:xfrm>
        </p:spPr>
        <p:txBody>
          <a:bodyPr/>
          <a:lstStyle>
            <a:lvl1pPr>
              <a:lnSpc>
                <a:spcPct val="100000"/>
              </a:lnSpc>
              <a:buClr>
                <a:srgbClr val="8FBD37"/>
              </a:buClr>
              <a:defRPr sz="2400"/>
            </a:lvl1pPr>
            <a:lvl2pPr>
              <a:lnSpc>
                <a:spcPct val="100000"/>
              </a:lnSpc>
              <a:buClr>
                <a:srgbClr val="8FBD37"/>
              </a:buClr>
              <a:defRPr/>
            </a:lvl2pPr>
            <a:lvl3pPr>
              <a:lnSpc>
                <a:spcPct val="100000"/>
              </a:lnSpc>
              <a:buClr>
                <a:srgbClr val="8FBD37"/>
              </a:buClr>
              <a:defRPr/>
            </a:lvl3pPr>
            <a:lvl4pPr>
              <a:lnSpc>
                <a:spcPct val="100000"/>
              </a:lnSpc>
              <a:buClr>
                <a:srgbClr val="8FBD37"/>
              </a:buClr>
              <a:defRPr/>
            </a:lvl4pPr>
            <a:lvl5pPr>
              <a:lnSpc>
                <a:spcPct val="100000"/>
              </a:lnSpc>
              <a:buClr>
                <a:srgbClr val="8FBD37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486415" y="446451"/>
            <a:ext cx="8726524" cy="410214"/>
          </a:xfrm>
          <a:prstGeom prst="rect">
            <a:avLst/>
          </a:prstGeom>
          <a:solidFill>
            <a:srgbClr val="333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446451"/>
            <a:ext cx="453599" cy="410214"/>
          </a:xfrm>
          <a:prstGeom prst="rect">
            <a:avLst/>
          </a:prstGeom>
          <a:solidFill>
            <a:srgbClr val="8F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01" y="485657"/>
            <a:ext cx="7976280" cy="37100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554" y="23171"/>
            <a:ext cx="4101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solidFill>
                  <a:srgbClr val="92D050"/>
                </a:solidFill>
                <a:latin typeface="+mn-lt"/>
              </a:rPr>
              <a:t>O QUE SÃO AGENTES PATOGÉNICOS?</a:t>
            </a:r>
            <a:endParaRPr lang="pt-PT" sz="2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0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E8771-5DD9-4F20-A85D-1A5A85657BE0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19-10-2015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A9A47-3E01-4FC7-A04F-E6B965144D6B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dirty="0">
                <a:latin typeface="+mn-lt"/>
              </a:rPr>
              <a:t>O que são agentes patogénicos?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6733" y="3573016"/>
            <a:ext cx="6555508" cy="96174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smtClean="0"/>
              <a:t>Qualquer agente causador de doenças é um agente patogénico. Existem agentes patogénicos ambientais, biológicos, físicos e químicos.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640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Os </a:t>
            </a:r>
            <a:r>
              <a:rPr lang="pt-PT" dirty="0"/>
              <a:t>agentes patogénicos ambientais </a:t>
            </a:r>
            <a:r>
              <a:rPr lang="pt-PT" b="1" dirty="0" smtClean="0"/>
              <a:t>encontram-se no </a:t>
            </a:r>
            <a:r>
              <a:rPr lang="pt-PT" b="1" dirty="0"/>
              <a:t>meio ambiente</a:t>
            </a:r>
            <a:r>
              <a:rPr lang="pt-PT" dirty="0"/>
              <a:t>. A presença de </a:t>
            </a:r>
            <a:r>
              <a:rPr lang="pt-PT" dirty="0" smtClean="0"/>
              <a:t>agentes patogénicos </a:t>
            </a:r>
            <a:r>
              <a:rPr lang="pt-PT" dirty="0"/>
              <a:t>na água </a:t>
            </a:r>
            <a:r>
              <a:rPr lang="pt-PT" dirty="0" smtClean="0"/>
              <a:t>causa </a:t>
            </a:r>
            <a:r>
              <a:rPr lang="pt-PT" dirty="0"/>
              <a:t>uma elevada </a:t>
            </a:r>
            <a:r>
              <a:rPr lang="pt-PT" dirty="0" smtClean="0"/>
              <a:t>mortalidade nas </a:t>
            </a:r>
            <a:r>
              <a:rPr lang="pt-PT" dirty="0"/>
              <a:t>populações dos países em desenvolvimento.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/>
              <a:t>Agentes patogénicos ambientais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928" y="2708920"/>
            <a:ext cx="5622504" cy="38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/>
              <a:t>Agentes patogénicos biológicos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8310"/>
          <a:stretch/>
        </p:blipFill>
        <p:spPr>
          <a:xfrm>
            <a:off x="2483768" y="2796955"/>
            <a:ext cx="5970799" cy="3751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5616" y="6194491"/>
            <a:ext cx="207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/>
              <a:t>(</a:t>
            </a:r>
            <a:r>
              <a:rPr lang="pt-PT" sz="1100" dirty="0" smtClean="0"/>
              <a:t>imagem microscópica x 3500</a:t>
            </a:r>
            <a:r>
              <a:rPr lang="pt-PT" sz="1100" dirty="0"/>
              <a:t>)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Os </a:t>
            </a:r>
            <a:r>
              <a:rPr lang="pt-PT" dirty="0"/>
              <a:t>agentes patogénicos biológicos são </a:t>
            </a:r>
            <a:r>
              <a:rPr lang="pt-PT" b="1" dirty="0" smtClean="0"/>
              <a:t>microrganismos causadores </a:t>
            </a:r>
            <a:r>
              <a:rPr lang="pt-PT" b="1" dirty="0"/>
              <a:t>de doenças</a:t>
            </a:r>
            <a:r>
              <a:rPr lang="pt-PT" dirty="0"/>
              <a:t>. Os trabalhadores de </a:t>
            </a:r>
            <a:r>
              <a:rPr lang="pt-PT" dirty="0" smtClean="0"/>
              <a:t>hospitais, de </a:t>
            </a:r>
            <a:r>
              <a:rPr lang="pt-PT" dirty="0"/>
              <a:t>explorações de pecuária e que contactam com </a:t>
            </a:r>
            <a:r>
              <a:rPr lang="pt-PT" dirty="0" smtClean="0"/>
              <a:t>resíduos estão </a:t>
            </a:r>
            <a:r>
              <a:rPr lang="pt-PT" dirty="0"/>
              <a:t>especialmente expostos a estes agentes</a:t>
            </a:r>
            <a:r>
              <a:rPr lang="pt-PT" i="1" dirty="0"/>
              <a:t>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922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Os </a:t>
            </a:r>
            <a:r>
              <a:rPr lang="pt-PT" dirty="0"/>
              <a:t>agentes patogénicos químicos são </a:t>
            </a:r>
            <a:r>
              <a:rPr lang="pt-PT" b="1" dirty="0" smtClean="0"/>
              <a:t>substâncias causadoras </a:t>
            </a:r>
            <a:r>
              <a:rPr lang="pt-PT" b="1" dirty="0"/>
              <a:t>de doenças</a:t>
            </a:r>
            <a:r>
              <a:rPr lang="pt-PT" dirty="0"/>
              <a:t>, como, por exemplo, </a:t>
            </a:r>
            <a:r>
              <a:rPr lang="pt-PT" dirty="0" smtClean="0"/>
              <a:t>o arsénio </a:t>
            </a:r>
            <a:r>
              <a:rPr lang="pt-PT" dirty="0"/>
              <a:t>e o amianto. Estão particularmente expostos </a:t>
            </a:r>
            <a:r>
              <a:rPr lang="pt-PT" dirty="0" smtClean="0"/>
              <a:t>a estes </a:t>
            </a:r>
            <a:r>
              <a:rPr lang="pt-PT" dirty="0"/>
              <a:t>agentes os operários que trabalhem em </a:t>
            </a:r>
            <a:r>
              <a:rPr lang="pt-PT" dirty="0" smtClean="0"/>
              <a:t>locais onde </a:t>
            </a:r>
            <a:r>
              <a:rPr lang="pt-PT" dirty="0"/>
              <a:t>se libertem </a:t>
            </a:r>
            <a:r>
              <a:rPr lang="pt-PT" dirty="0" smtClean="0"/>
              <a:t>partículas </a:t>
            </a:r>
            <a:r>
              <a:rPr lang="pt-PT" dirty="0"/>
              <a:t>atmosféricas de </a:t>
            </a:r>
            <a:r>
              <a:rPr lang="pt-PT" dirty="0" smtClean="0"/>
              <a:t>amianto (demolições </a:t>
            </a:r>
            <a:r>
              <a:rPr lang="pt-PT" dirty="0"/>
              <a:t>de edifícios ou extração de </a:t>
            </a:r>
            <a:r>
              <a:rPr lang="pt-PT" dirty="0" smtClean="0"/>
              <a:t>rochas </a:t>
            </a:r>
            <a:r>
              <a:rPr lang="pt-PT" dirty="0" err="1" smtClean="0"/>
              <a:t>amiantíferas</a:t>
            </a:r>
            <a:r>
              <a:rPr lang="pt-PT" dirty="0"/>
              <a:t>), metalurgia e indústrias onde </a:t>
            </a:r>
            <a:r>
              <a:rPr lang="pt-PT" dirty="0" smtClean="0"/>
              <a:t>se utilizam </a:t>
            </a:r>
            <a:r>
              <a:rPr lang="pt-PT" dirty="0"/>
              <a:t>e fabricam lacas, tintas e inseticidas.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/>
              <a:t>Agentes patogénicos químicos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8930" r="7951" b="24288"/>
          <a:stretch/>
        </p:blipFill>
        <p:spPr>
          <a:xfrm>
            <a:off x="651516" y="3789040"/>
            <a:ext cx="7448876" cy="283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Os </a:t>
            </a:r>
            <a:r>
              <a:rPr lang="pt-PT" dirty="0"/>
              <a:t>agentes patogénicos físicos são, por exemplo, </a:t>
            </a:r>
            <a:r>
              <a:rPr lang="pt-PT" dirty="0" smtClean="0"/>
              <a:t>o </a:t>
            </a:r>
            <a:r>
              <a:rPr lang="pt-PT" b="1" dirty="0" smtClean="0"/>
              <a:t>ruído</a:t>
            </a:r>
            <a:r>
              <a:rPr lang="pt-PT" b="1" dirty="0"/>
              <a:t>, </a:t>
            </a:r>
            <a:r>
              <a:rPr lang="pt-PT" dirty="0"/>
              <a:t>as </a:t>
            </a:r>
            <a:r>
              <a:rPr lang="pt-PT" b="1" dirty="0"/>
              <a:t>vibrações </a:t>
            </a:r>
            <a:r>
              <a:rPr lang="pt-PT" dirty="0"/>
              <a:t>e as </a:t>
            </a:r>
            <a:r>
              <a:rPr lang="pt-PT" b="1" dirty="0"/>
              <a:t>radiações</a:t>
            </a:r>
            <a:r>
              <a:rPr lang="pt-PT" dirty="0"/>
              <a:t>. Quem </a:t>
            </a:r>
            <a:r>
              <a:rPr lang="pt-PT" dirty="0" smtClean="0"/>
              <a:t>trabalha com </a:t>
            </a:r>
            <a:r>
              <a:rPr lang="pt-PT" dirty="0"/>
              <a:t>instrumentos pneumáticos, ou em locais onde </a:t>
            </a:r>
            <a:r>
              <a:rPr lang="pt-PT" dirty="0" smtClean="0"/>
              <a:t>se utilizam </a:t>
            </a:r>
            <a:r>
              <a:rPr lang="pt-PT" dirty="0"/>
              <a:t>substâncias radioativas para </a:t>
            </a:r>
            <a:r>
              <a:rPr lang="pt-PT" dirty="0" smtClean="0"/>
              <a:t>fins industriais</a:t>
            </a:r>
            <a:r>
              <a:rPr lang="pt-PT" dirty="0"/>
              <a:t>, terapêuticos ou de diagnóstico, é </a:t>
            </a:r>
            <a:r>
              <a:rPr lang="pt-PT" dirty="0" smtClean="0"/>
              <a:t>mais suscetível </a:t>
            </a:r>
            <a:r>
              <a:rPr lang="pt-PT" dirty="0"/>
              <a:t>a contrair doenças provocadas por </a:t>
            </a:r>
            <a:r>
              <a:rPr lang="pt-PT" dirty="0" smtClean="0"/>
              <a:t>estes agentes</a:t>
            </a:r>
            <a:r>
              <a:rPr lang="pt-PT" dirty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/>
              <a:t>Agentes patogénicos físicos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540" t="12694" r="1570" b="8462"/>
          <a:stretch/>
        </p:blipFill>
        <p:spPr>
          <a:xfrm>
            <a:off x="3014719" y="3453501"/>
            <a:ext cx="5445713" cy="30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0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dirty="0">
                <a:latin typeface="+mn-lt"/>
              </a:rPr>
              <a:t>O que são agentes patogénicos?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6733" y="3573016"/>
            <a:ext cx="6555508" cy="96174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smtClean="0"/>
              <a:t>FIM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151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226</Words>
  <Application>Microsoft Office PowerPoint</Application>
  <PresentationFormat>Apresentação no Ecrã (4:3)</PresentationFormat>
  <Paragraphs>13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7" baseType="lpstr">
      <vt:lpstr>2_Office Theme</vt:lpstr>
      <vt:lpstr>O que são agentes patogénicos?</vt:lpstr>
      <vt:lpstr>Apresentação do PowerPoint</vt:lpstr>
      <vt:lpstr>Apresentação do PowerPoint</vt:lpstr>
      <vt:lpstr>Apresentação do PowerPoint</vt:lpstr>
      <vt:lpstr>Apresentação do PowerPoint</vt:lpstr>
      <vt:lpstr>O que são agentes patogénicos?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Importância da saúde individual e comunitária</dc:title>
  <dc:creator>Utilizador</dc:creator>
  <cp:lastModifiedBy>Professor</cp:lastModifiedBy>
  <cp:revision>24</cp:revision>
  <dcterms:created xsi:type="dcterms:W3CDTF">2015-05-17T15:33:26Z</dcterms:created>
  <dcterms:modified xsi:type="dcterms:W3CDTF">2015-10-19T14:38:32Z</dcterms:modified>
</cp:coreProperties>
</file>